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593" r:id="rId2"/>
    <p:sldId id="643" r:id="rId3"/>
    <p:sldId id="644" r:id="rId4"/>
    <p:sldId id="645" r:id="rId5"/>
    <p:sldId id="646" r:id="rId6"/>
    <p:sldId id="648" r:id="rId7"/>
    <p:sldId id="649" r:id="rId8"/>
    <p:sldId id="734" r:id="rId9"/>
    <p:sldId id="650" r:id="rId10"/>
    <p:sldId id="651" r:id="rId11"/>
    <p:sldId id="652" r:id="rId12"/>
    <p:sldId id="653" r:id="rId13"/>
    <p:sldId id="654" r:id="rId14"/>
    <p:sldId id="655" r:id="rId15"/>
    <p:sldId id="656" r:id="rId16"/>
    <p:sldId id="657" r:id="rId17"/>
    <p:sldId id="658" r:id="rId18"/>
    <p:sldId id="659" r:id="rId19"/>
    <p:sldId id="660" r:id="rId20"/>
    <p:sldId id="662" r:id="rId21"/>
    <p:sldId id="663" r:id="rId22"/>
    <p:sldId id="712" r:id="rId23"/>
    <p:sldId id="713" r:id="rId24"/>
    <p:sldId id="714" r:id="rId25"/>
    <p:sldId id="715" r:id="rId26"/>
    <p:sldId id="716" r:id="rId27"/>
    <p:sldId id="717" r:id="rId28"/>
    <p:sldId id="731" r:id="rId29"/>
    <p:sldId id="665" r:id="rId30"/>
    <p:sldId id="666" r:id="rId31"/>
    <p:sldId id="720" r:id="rId32"/>
    <p:sldId id="721" r:id="rId33"/>
    <p:sldId id="722" r:id="rId34"/>
    <p:sldId id="723" r:id="rId35"/>
    <p:sldId id="669" r:id="rId36"/>
    <p:sldId id="724" r:id="rId37"/>
    <p:sldId id="725" r:id="rId38"/>
    <p:sldId id="671" r:id="rId39"/>
    <p:sldId id="726" r:id="rId40"/>
    <p:sldId id="727" r:id="rId41"/>
    <p:sldId id="673" r:id="rId42"/>
    <p:sldId id="728" r:id="rId43"/>
    <p:sldId id="729" r:id="rId44"/>
    <p:sldId id="730" r:id="rId45"/>
    <p:sldId id="677" r:id="rId46"/>
    <p:sldId id="678" r:id="rId47"/>
    <p:sldId id="732" r:id="rId48"/>
    <p:sldId id="73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3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6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2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9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5/21/2019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5/21/2019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5/21/2019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5/21/2019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5/21/2019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5/21/2019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40" y="6049108"/>
            <a:ext cx="961060" cy="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sz="3600" i="1" dirty="0" smtClean="0"/>
              <a:t>TM Basics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17, 2019</a:t>
            </a:r>
          </a:p>
          <a:p>
            <a:r>
              <a:rPr lang="en-US" dirty="0" smtClean="0"/>
              <a:t> 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=""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68261" y="5803084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=""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=""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=""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=""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=""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="" xmlns:a16="http://schemas.microsoft.com/office/drawing/2014/main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=""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=""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=""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B708D52-A106-49AF-905E-9F3D62EE4D69}"/>
              </a:ext>
            </a:extLst>
          </p:cNvPr>
          <p:cNvSpPr/>
          <p:nvPr/>
        </p:nvSpPr>
        <p:spPr>
          <a:xfrm>
            <a:off x="2917545" y="2986912"/>
            <a:ext cx="337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🐝🔀🙏👁️👁️➡️🌎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=""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=""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=""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r>
              <a:rPr lang="en-US" sz="1200" dirty="0">
                <a:solidFill>
                  <a:srgbClr val="6A6A6A"/>
                </a:solidFill>
                <a:latin typeface="Lato"/>
              </a:rPr>
              <a:t/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=""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=""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=""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=""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=""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=""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=""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=""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=""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744310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7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Twitter Profanity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demographics skew young and as a result have profanity that appear in the examples.  “Keyboard Courage” is rampant.</a:t>
            </a:r>
          </a:p>
          <a:p>
            <a:r>
              <a:rPr lang="en-US" sz="2800" b="1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It’s the easiest place to get a lot of messy text fast, if it is offensive feel free to talk to me and I will work to get you other texts for use on your own.  No offense is intended.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81325" y="3881549"/>
            <a:ext cx="3981350" cy="1954320"/>
            <a:chOff x="1969548" y="3881549"/>
            <a:chExt cx="3981350" cy="19543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2" name="Oval Callout 11"/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=""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29678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Basic String Searching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4734" y="1285610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6" y="1443275"/>
            <a:ext cx="8426834" cy="805489"/>
            <a:chOff x="397126" y="881880"/>
            <a:chExt cx="5855599" cy="805489"/>
          </a:xfrm>
        </p:grpSpPr>
        <p:sp>
          <p:nvSpPr>
            <p:cNvPr id="8" name="Rectangle 7"/>
            <p:cNvSpPr/>
            <p:nvPr/>
          </p:nvSpPr>
          <p:spPr>
            <a:xfrm>
              <a:off x="473842" y="1337464"/>
              <a:ext cx="5778883" cy="3499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grepl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7126" y="881880"/>
              <a:ext cx="535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grepl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a vector of T/F if the pattern is present at least once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3005334"/>
            <a:ext cx="8418310" cy="814012"/>
            <a:chOff x="405650" y="3096057"/>
            <a:chExt cx="5847075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3593769"/>
              <a:ext cx="5778883" cy="3163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3096057"/>
              <a:ext cx="466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the position of the pattern in the document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1222" y="116434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R Unix Commands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4419586"/>
            <a:ext cx="28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“library(</a:t>
            </a:r>
            <a:r>
              <a:rPr lang="en-US" sz="1800" u="sng" kern="1200" dirty="0" err="1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stringi</a:t>
            </a:r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)” Functions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5650" y="4729257"/>
            <a:ext cx="8311630" cy="805489"/>
            <a:chOff x="405650" y="2078856"/>
            <a:chExt cx="5847075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2546727"/>
              <a:ext cx="5778883" cy="33761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stri_count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(searchable object, fixed=“pattern”)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5650" y="2078856"/>
              <a:ext cx="462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stri_count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counts the number of patterns in a document</a:t>
              </a:r>
            </a:p>
          </p:txBody>
        </p:sp>
      </p:grpSp>
      <p:pic>
        <p:nvPicPr>
          <p:cNvPr id="18" name="Picture 17" descr="Screen Shot 2015-05-26 at 9.2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2248764"/>
            <a:ext cx="8229600" cy="417524"/>
          </a:xfrm>
          <a:prstGeom prst="rect">
            <a:avLst/>
          </a:prstGeom>
        </p:spPr>
      </p:pic>
      <p:pic>
        <p:nvPicPr>
          <p:cNvPr id="19" name="Picture 18" descr="Screen Shot 2015-05-26 at 9.2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3808176"/>
            <a:ext cx="3213100" cy="203200"/>
          </a:xfrm>
          <a:prstGeom prst="rect">
            <a:avLst/>
          </a:prstGeom>
        </p:spPr>
      </p:pic>
      <p:pic>
        <p:nvPicPr>
          <p:cNvPr id="20" name="Picture 19" descr="Screen Shot 2015-05-26 at 9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5638786"/>
            <a:ext cx="8229600" cy="361040"/>
          </a:xfrm>
          <a:prstGeom prst="rect">
            <a:avLst/>
          </a:prstGeom>
        </p:spPr>
      </p:pic>
      <p:sp>
        <p:nvSpPr>
          <p:cNvPr id="21" name="Footer Placeholder 5">
            <a:extLst>
              <a:ext uri="{FF2B5EF4-FFF2-40B4-BE49-F238E27FC236}">
                <a16:creationId xmlns="" xmlns:a16="http://schemas.microsoft.com/office/drawing/2014/main" id="{695F3418-3960-4323-9F9F-D885ACE3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174903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 smtClean="0"/>
              <a:t>Coffee!!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="" xmlns:a16="http://schemas.microsoft.com/office/drawing/2014/main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</a:t>
            </a:r>
            <a:r>
              <a:rPr lang="en-US" dirty="0" smtClean="0">
                <a:solidFill>
                  <a:schemeClr val="bg1"/>
                </a:solidFill>
              </a:rPr>
              <a:t>Start working with strings and related functions.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dirty="0" err="1" smtClean="0"/>
              <a:t>C_String_Search_Manipulation</a:t>
            </a:r>
            <a:endParaRPr lang="en-US" dirty="0"/>
          </a:p>
        </p:txBody>
      </p:sp>
      <p:pic>
        <p:nvPicPr>
          <p:cNvPr id="1026" name="Picture 2" descr="Image result for coffe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29" y="1810351"/>
            <a:ext cx="3265542" cy="32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5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misspelling?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2050" name="Picture 2" descr="Image result for misspell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1" y="1261241"/>
            <a:ext cx="3570500" cy="44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76952" y="2522483"/>
            <a:ext cx="333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Prevalent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Painful to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Channel specific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3272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414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qdap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check_spelling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check_spelling_interactive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4855780" y="2002221"/>
            <a:ext cx="232057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Crashes </a:t>
            </a:r>
            <a:r>
              <a:rPr lang="en-US" dirty="0" err="1" smtClean="0"/>
              <a:t>Rstudio.cloud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6484" y="3499945"/>
            <a:ext cx="86237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Separate the words from a string into </a:t>
            </a:r>
            <a:r>
              <a:rPr lang="en-US" dirty="0" smtClean="0"/>
              <a:t>individual terms.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Look </a:t>
            </a:r>
            <a:r>
              <a:rPr lang="en-US" dirty="0"/>
              <a:t>those words up in a dictionary to find words not recognized/found (considered possibly misspelled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These </a:t>
            </a:r>
            <a:r>
              <a:rPr lang="en-US" dirty="0"/>
              <a:t>misses (possible misspellings) will be what is looked up for suggested </a:t>
            </a:r>
            <a:r>
              <a:rPr lang="en-US" dirty="0" smtClean="0"/>
              <a:t>replacements and top “n” terms returns. It uses “string distance” the number of characters needed to change the unknown into the known word in the dictionary.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1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5883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#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https://hunspell.github.io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hunspell_check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hunspell_suggest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hunspell_analyze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6471151" y="1923393"/>
            <a:ext cx="15177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Clunky to use!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484" y="3499945"/>
            <a:ext cx="862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the terms (doesn’t always catch the terms as well as </a:t>
            </a:r>
            <a:r>
              <a:rPr lang="en-US" dirty="0" err="1" smtClean="0"/>
              <a:t>qdap</a:t>
            </a:r>
            <a:r>
              <a:rPr lang="en-US" dirty="0" smtClean="0"/>
              <a:t> in my </a:t>
            </a:r>
            <a:r>
              <a:rPr lang="en-US" dirty="0" err="1" smtClean="0"/>
              <a:t>exp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suggestions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 way to get suggestions easily corrected and inserted!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Same spelling engine used for Chrome/Firefox etc.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3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2879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Library(spelling)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hunspell_check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hunspell_suggest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hunspell_analyze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5125326" y="1792441"/>
            <a:ext cx="275328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 will use in this course but </a:t>
            </a:r>
            <a:r>
              <a:rPr lang="en-US" dirty="0" err="1" smtClean="0"/>
              <a:t>pg</a:t>
            </a:r>
            <a:r>
              <a:rPr lang="en-US" dirty="0" smtClean="0"/>
              <a:t> 45 of the book has the </a:t>
            </a:r>
            <a:r>
              <a:rPr lang="en-US" dirty="0" err="1" smtClean="0"/>
              <a:t>qdap</a:t>
            </a:r>
            <a:r>
              <a:rPr lang="en-US" dirty="0" smtClean="0"/>
              <a:t> option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8015" y="3121573"/>
            <a:ext cx="86237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the terms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suggestions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Organize the suggestions into a lexicon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 a global substitution (</a:t>
            </a:r>
            <a:r>
              <a:rPr lang="en-US" dirty="0" err="1" smtClean="0"/>
              <a:t>gsub</a:t>
            </a:r>
            <a:r>
              <a:rPr lang="en-US" dirty="0" smtClean="0"/>
              <a:t>) to correct identified </a:t>
            </a:r>
            <a:r>
              <a:rPr lang="en-US" dirty="0" err="1" smtClean="0"/>
              <a:t>mispellings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5455587"/>
            <a:ext cx="8686800" cy="472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Still uses the benefit of </a:t>
            </a:r>
            <a:r>
              <a:rPr lang="en-US" dirty="0" err="1" smtClean="0">
                <a:solidFill>
                  <a:schemeClr val="bg1"/>
                </a:solidFill>
              </a:rPr>
              <a:t>hunspell</a:t>
            </a:r>
            <a:r>
              <a:rPr lang="en-US" dirty="0" smtClean="0">
                <a:solidFill>
                  <a:schemeClr val="bg1"/>
                </a:solidFill>
              </a:rPr>
              <a:t> but is easier to interact with.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54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 smtClean="0"/>
              <a:t>Too much coffee!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="" xmlns:a16="http://schemas.microsoft.com/office/drawing/2014/main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</a:t>
            </a:r>
            <a:r>
              <a:rPr lang="en-US" dirty="0" smtClean="0">
                <a:solidFill>
                  <a:schemeClr val="bg1"/>
                </a:solidFill>
              </a:rPr>
              <a:t>Identify and correct misspelled words in a text vector.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dirty="0" err="1" smtClean="0"/>
              <a:t>D_spellCheck_examples.R</a:t>
            </a:r>
            <a:endParaRPr lang="en-US" dirty="0"/>
          </a:p>
        </p:txBody>
      </p:sp>
      <p:pic>
        <p:nvPicPr>
          <p:cNvPr id="5122" name="Picture 2" descr="Image result for too much coffe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78" y="1725097"/>
            <a:ext cx="2131444" cy="35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35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952337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266475" y="1025394"/>
            <a:ext cx="4111773" cy="5235760"/>
          </a:xfrm>
          <a:prstGeom prst="rect">
            <a:avLst/>
          </a:prstGeom>
        </p:spPr>
      </p:pic>
      <p:pic>
        <p:nvPicPr>
          <p:cNvPr id="7" name="Picture 6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6019620" y="907300"/>
            <a:ext cx="815619" cy="523576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="" xmlns:a16="http://schemas.microsoft.com/office/drawing/2014/main" id="{AAE624F4-3542-452F-9780-DCF4116EC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42087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423C706-9DC2-4405-B038-604B9CF1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068D65D-29D0-454A-9866-32F9C17E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Mo’ Packages Mo’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CAE311E-E01E-4095-AED6-51645E2C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B94CC82-0F6D-4432-9EE6-C322FDFAC2B7}"/>
              </a:ext>
            </a:extLst>
          </p:cNvPr>
          <p:cNvSpPr txBox="1"/>
          <p:nvPr/>
        </p:nvSpPr>
        <p:spPr>
          <a:xfrm>
            <a:off x="304804" y="2038293"/>
            <a:ext cx="357020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qdap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="" xmlns:a16="http://schemas.microsoft.com/office/drawing/2014/main" id="{AEC28B32-EB27-429B-BB34-0AE0B5E26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C96309C-F9F7-449D-A274-75B4F7585B08}"/>
              </a:ext>
            </a:extLst>
          </p:cNvPr>
          <p:cNvSpPr txBox="1"/>
          <p:nvPr/>
        </p:nvSpPr>
        <p:spPr>
          <a:xfrm>
            <a:off x="304805" y="2438403"/>
            <a:ext cx="357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QDAP requires JAVA…so if you don’t have Java it won’t install.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DBE22E4-1799-40B7-9788-C8D999FDF549}"/>
              </a:ext>
            </a:extLst>
          </p:cNvPr>
          <p:cNvSpPr txBox="1"/>
          <p:nvPr/>
        </p:nvSpPr>
        <p:spPr>
          <a:xfrm>
            <a:off x="304804" y="4784182"/>
            <a:ext cx="4134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Tidytext</a:t>
            </a:r>
            <a:r>
              <a:rPr lang="en-US" dirty="0"/>
              <a:t> is a “</a:t>
            </a:r>
            <a:r>
              <a:rPr lang="en-US" dirty="0" err="1"/>
              <a:t>tidyverse</a:t>
            </a:r>
            <a:r>
              <a:rPr lang="en-US" dirty="0"/>
              <a:t>” package, works in </a:t>
            </a:r>
            <a:r>
              <a:rPr lang="en-US" dirty="0" err="1"/>
              <a:t>tibbles</a:t>
            </a:r>
            <a:r>
              <a:rPr lang="en-US" dirty="0"/>
              <a:t> and with “%&gt;%” so it’s a bit </a:t>
            </a:r>
            <a:r>
              <a:rPr lang="en-US" dirty="0" smtClean="0"/>
              <a:t>confusing for new R programmers.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C115AA-7BFE-4A44-BD88-51D81201FE1C}"/>
              </a:ext>
            </a:extLst>
          </p:cNvPr>
          <p:cNvSpPr txBox="1"/>
          <p:nvPr/>
        </p:nvSpPr>
        <p:spPr>
          <a:xfrm>
            <a:off x="304804" y="4384072"/>
            <a:ext cx="413446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tidytext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pic>
        <p:nvPicPr>
          <p:cNvPr id="1026" name="Picture 2" descr="Image result for installation problem meme java">
            <a:extLst>
              <a:ext uri="{FF2B5EF4-FFF2-40B4-BE49-F238E27FC236}">
                <a16:creationId xmlns="" xmlns:a16="http://schemas.microsoft.com/office/drawing/2014/main" id="{298EE642-0DA7-4DE1-940C-D40331EA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840" y="1862960"/>
            <a:ext cx="3333470" cy="25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5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for Cleaning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43038" y="3989900"/>
            <a:ext cx="50687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1053" y="3765264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3358" y="4053940"/>
            <a:ext cx="5293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reviews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20166" y="2812253"/>
            <a:ext cx="1493520" cy="1706896"/>
            <a:chOff x="472107" y="1985837"/>
            <a:chExt cx="1493520" cy="1706896"/>
          </a:xfrm>
        </p:grpSpPr>
        <p:sp>
          <p:nvSpPr>
            <p:cNvPr id="13" name="Chevron 12"/>
            <p:cNvSpPr/>
            <p:nvPr/>
          </p:nvSpPr>
          <p:spPr>
            <a:xfrm>
              <a:off x="47210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13"/>
            <p:cNvSpPr/>
            <p:nvPr/>
          </p:nvSpPr>
          <p:spPr>
            <a:xfrm>
              <a:off x="107154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5" name="Picture 14" descr="Rlogo-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06" y="2373562"/>
              <a:ext cx="1205351" cy="9144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396472" y="1266745"/>
            <a:ext cx="4122706" cy="1200329"/>
            <a:chOff x="3169647" y="752374"/>
            <a:chExt cx="4122706" cy="1200329"/>
          </a:xfrm>
        </p:grpSpPr>
        <p:sp>
          <p:nvSpPr>
            <p:cNvPr id="17" name="TextBox 16"/>
            <p:cNvSpPr txBox="1"/>
            <p:nvPr/>
          </p:nvSpPr>
          <p:spPr>
            <a:xfrm>
              <a:off x="3373473" y="752374"/>
              <a:ext cx="391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I’m going to have a nice glass of Chardonnay and wind down with a good book in the corner of the county :-)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606863" y="2650812"/>
            <a:ext cx="3701924" cy="2292663"/>
            <a:chOff x="3770719" y="1952703"/>
            <a:chExt cx="2443298" cy="1515429"/>
          </a:xfrm>
        </p:grpSpPr>
        <p:sp>
          <p:nvSpPr>
            <p:cNvPr id="20" name="Down Arrow 19"/>
            <p:cNvSpPr/>
            <p:nvPr/>
          </p:nvSpPr>
          <p:spPr>
            <a:xfrm>
              <a:off x="4764720" y="1952703"/>
              <a:ext cx="415220" cy="1515429"/>
            </a:xfrm>
            <a:prstGeom prst="downArrow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0719" y="2125642"/>
              <a:ext cx="244329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Punctuation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extra white space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Numbers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Make Lower Case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“stop” words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96472" y="4989331"/>
            <a:ext cx="4122706" cy="923330"/>
            <a:chOff x="3169647" y="752374"/>
            <a:chExt cx="4122706" cy="923330"/>
          </a:xfrm>
        </p:grpSpPr>
        <p:sp>
          <p:nvSpPr>
            <p:cNvPr id="23" name="TextBox 22"/>
            <p:cNvSpPr txBox="1"/>
            <p:nvPr/>
          </p:nvSpPr>
          <p:spPr>
            <a:xfrm>
              <a:off x="3373473" y="752374"/>
              <a:ext cx="3918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going nice glass chardonnay wind down good book corner county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sp>
        <p:nvSpPr>
          <p:cNvPr id="25" name="Footer Placeholder 5">
            <a:extLst>
              <a:ext uri="{FF2B5EF4-FFF2-40B4-BE49-F238E27FC236}">
                <a16:creationId xmlns="" xmlns:a16="http://schemas.microsoft.com/office/drawing/2014/main" id="{8279A3C4-4FE8-46C3-9F6D-C09A2A21B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761335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 Text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49382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1671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87766" y="2222938"/>
            <a:ext cx="0" cy="36260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82357" y="2853558"/>
            <a:ext cx="42093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Text Changes: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Capitalization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 = coffee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Punctuation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shot = shot.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= 1 </a:t>
            </a:r>
            <a:r>
              <a:rPr lang="en-US" i="1" dirty="0" smtClean="0"/>
              <a:t>or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Stopwords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 non-informative terms </a:t>
            </a:r>
            <a:r>
              <a:rPr lang="en-US" dirty="0" err="1" smtClean="0"/>
              <a:t>ie</a:t>
            </a:r>
            <a:r>
              <a:rPr lang="en-US" dirty="0" smtClean="0"/>
              <a:t> “and” “the”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663464" y="1805973"/>
            <a:ext cx="4243387" cy="858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Information is extracted based on frequency or weighting</a:t>
            </a:r>
            <a:r>
              <a:rPr lang="en-US" dirty="0" smtClean="0"/>
              <a:t>.  Steps are taken to aid aggregation.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03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9104" y="5565227"/>
            <a:ext cx="8045792" cy="4256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u="sng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Corpus</a:t>
            </a:r>
            <a:r>
              <a:rPr lang="en-US" sz="1600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- A collection of documents that analysis will be based on</a:t>
            </a:r>
            <a:r>
              <a:rPr lang="en-US" sz="1600" kern="1200" dirty="0" smtClean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.</a:t>
            </a:r>
            <a:endParaRPr lang="en-US" sz="1600" kern="1200" dirty="0">
              <a:solidFill>
                <a:schemeClr val="bg1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="" xmlns:a16="http://schemas.microsoft.com/office/drawing/2014/main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5/21/2019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="" xmlns:a16="http://schemas.microsoft.com/office/drawing/2014/main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="" xmlns:a16="http://schemas.microsoft.com/office/drawing/2014/main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pic>
        <p:nvPicPr>
          <p:cNvPr id="1026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1" y="356423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324" y="2469929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Document</a:t>
            </a:r>
            <a:endParaRPr lang="en-US" b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3464451" y="246992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Corpus</a:t>
            </a:r>
            <a:endParaRPr lang="en-US" b="1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6609161" y="2469929"/>
            <a:ext cx="94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Corpora</a:t>
            </a:r>
            <a:endParaRPr lang="en-US" b="1" u="sng" dirty="0"/>
          </a:p>
        </p:txBody>
      </p:sp>
      <p:grpSp>
        <p:nvGrpSpPr>
          <p:cNvPr id="31" name="Group 30"/>
          <p:cNvGrpSpPr/>
          <p:nvPr/>
        </p:nvGrpSpPr>
        <p:grpSpPr>
          <a:xfrm>
            <a:off x="3011215" y="3312073"/>
            <a:ext cx="1749972" cy="1450427"/>
            <a:chOff x="3011215" y="2948152"/>
            <a:chExt cx="1749972" cy="1450427"/>
          </a:xfrm>
        </p:grpSpPr>
        <p:grpSp>
          <p:nvGrpSpPr>
            <p:cNvPr id="17" name="Group 16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5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ounded Rectangle 14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17477" y="2967858"/>
            <a:ext cx="2523112" cy="2138856"/>
            <a:chOff x="5817477" y="2987565"/>
            <a:chExt cx="2523112" cy="2138856"/>
          </a:xfrm>
        </p:grpSpPr>
        <p:grpSp>
          <p:nvGrpSpPr>
            <p:cNvPr id="34" name="Group 33"/>
            <p:cNvGrpSpPr/>
            <p:nvPr/>
          </p:nvGrpSpPr>
          <p:grpSpPr>
            <a:xfrm>
              <a:off x="5817477" y="2987565"/>
              <a:ext cx="1185670" cy="982717"/>
              <a:chOff x="3011215" y="2948152"/>
              <a:chExt cx="1749972" cy="145042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3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6" name="Rounded Rectangle 35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7154919" y="2987565"/>
              <a:ext cx="1185670" cy="982717"/>
              <a:chOff x="3011215" y="2948152"/>
              <a:chExt cx="1749972" cy="1450427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4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" name="Rounded Rectangle 43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154919" y="4143704"/>
              <a:ext cx="1185670" cy="982717"/>
              <a:chOff x="3011215" y="2948152"/>
              <a:chExt cx="1749972" cy="145042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53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Rounded Rectangle 51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817477" y="4143704"/>
              <a:ext cx="1185670" cy="982717"/>
              <a:chOff x="3011215" y="2948152"/>
              <a:chExt cx="1749972" cy="145042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61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0" name="Rounded Rectangle 59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9814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1929323"/>
            <a:ext cx="8113984" cy="814012"/>
            <a:chOff x="405650" y="2070333"/>
            <a:chExt cx="8113984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2352916"/>
              <a:ext cx="8045792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(corpus, function)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2070333"/>
              <a:ext cx="4571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tm_map</a:t>
              </a:r>
              <a:r>
                <a:rPr lang="en-US" sz="1600" kern="12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applies the transformations for the cleaning 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25439" y="3524750"/>
            <a:ext cx="4663637" cy="1143000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removePunctuation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400" kern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stripWhitespace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400" kern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removeNumbers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removeWords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="" xmlns:a16="http://schemas.microsoft.com/office/drawing/2014/main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5/21/2019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="" xmlns:a16="http://schemas.microsoft.com/office/drawing/2014/main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="" xmlns:a16="http://schemas.microsoft.com/office/drawing/2014/main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36561" y="294290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Corpus</a:t>
            </a:r>
            <a:endParaRPr lang="en-US" b="1" u="sng" dirty="0"/>
          </a:p>
        </p:txBody>
      </p:sp>
      <p:grpSp>
        <p:nvGrpSpPr>
          <p:cNvPr id="22" name="Group 21"/>
          <p:cNvGrpSpPr/>
          <p:nvPr/>
        </p:nvGrpSpPr>
        <p:grpSpPr>
          <a:xfrm>
            <a:off x="583325" y="3375135"/>
            <a:ext cx="1749972" cy="1450427"/>
            <a:chOff x="3011215" y="2948152"/>
            <a:chExt cx="1749972" cy="1450427"/>
          </a:xfrm>
        </p:grpSpPr>
        <p:grpSp>
          <p:nvGrpSpPr>
            <p:cNvPr id="25" name="Group 24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7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ounded Rectangle 25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01808" y="5423343"/>
            <a:ext cx="8045792" cy="6148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getTransformations</a:t>
            </a:r>
            <a:r>
              <a:rPr lang="en-US" sz="16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n-US" sz="1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will list all standard tm corpus transformations</a:t>
            </a:r>
            <a:r>
              <a:rPr lang="en-US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defTabSz="457200"/>
            <a:r>
              <a:rPr lang="en-US" sz="1600" kern="1200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content_transformer</a:t>
            </a: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(Function) is needed to modify a corpus for non-tm package functions</a:t>
            </a:r>
            <a:endParaRPr lang="en-US" sz="1600" kern="1200" dirty="0">
              <a:solidFill>
                <a:schemeClr val="bg1"/>
              </a:solidFill>
              <a:latin typeface="+mj-lt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2573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</a:t>
            </a:r>
            <a:r>
              <a:rPr lang="en-US" dirty="0" err="1"/>
              <a:t>qdap</a:t>
            </a:r>
            <a:r>
              <a:rPr lang="en-US" dirty="0"/>
              <a:t> Functions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3841" y="1242942"/>
            <a:ext cx="8433675" cy="5314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mgsub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(“search pattern”, “replacement pattern”, text object)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186" y="2055010"/>
            <a:ext cx="8440476" cy="1239978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replace_contraction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replace_number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#1 to one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replace_ordinal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#1</a:t>
            </a:r>
            <a:r>
              <a:rPr lang="en-US" sz="1600" baseline="30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first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replace_symbol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9045" y="5479094"/>
            <a:ext cx="8341175" cy="563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="" xmlns:a16="http://schemas.microsoft.com/office/drawing/2014/main" id="{448567F1-4B6C-4D52-A400-FA3C513BEB82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5/21/2019</a:t>
            </a:fld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="" xmlns:a16="http://schemas.microsoft.com/office/drawing/2014/main" id="{DB056021-81CB-403D-8385-682FDD5E56BE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="" xmlns:a16="http://schemas.microsoft.com/office/drawing/2014/main" id="{74C6CA2C-868E-4ED3-B0CB-910C228258A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525439" y="4020202"/>
            <a:ext cx="6382078" cy="458366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replace_contractions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83325" y="3501263"/>
            <a:ext cx="1749972" cy="1450427"/>
            <a:chOff x="3011215" y="2948152"/>
            <a:chExt cx="1749972" cy="1450427"/>
          </a:xfrm>
        </p:grpSpPr>
        <p:grpSp>
          <p:nvGrpSpPr>
            <p:cNvPr id="27" name="Group 26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ounded Rectangle 27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43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Poor Man’s </a:t>
            </a:r>
            <a:r>
              <a:rPr lang="en-US" dirty="0" smtClean="0"/>
              <a:t>Lemmatization (more to come later)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1693532"/>
            <a:ext cx="3174683" cy="2793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98169" y="1196565"/>
            <a:ext cx="221086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library(lexicon)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51044" y="1399680"/>
            <a:ext cx="4084320" cy="3072295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Qdap’s</a:t>
            </a:r>
            <a:r>
              <a:rPr lang="en-US" dirty="0"/>
              <a:t> </a:t>
            </a:r>
            <a:r>
              <a:rPr lang="en-US" dirty="0" err="1"/>
              <a:t>mgsub</a:t>
            </a:r>
            <a:r>
              <a:rPr lang="en-US" dirty="0"/>
              <a:t> function can help you lemmatize words.  </a:t>
            </a:r>
          </a:p>
          <a:p>
            <a:pPr marL="342900" indent="-342900">
              <a:buAutoNum type="arabicPeriod"/>
            </a:pPr>
            <a:r>
              <a:rPr lang="en-US" dirty="0"/>
              <a:t>Bring in a lemmatization lexicon.</a:t>
            </a:r>
          </a:p>
          <a:p>
            <a:pPr marL="342900" indent="-342900">
              <a:buAutoNum type="arabicPeriod"/>
            </a:pPr>
            <a:r>
              <a:rPr lang="en-US" dirty="0"/>
              <a:t>Supply a vector of patterns to search for</a:t>
            </a:r>
          </a:p>
          <a:p>
            <a:pPr marL="342900" indent="-342900">
              <a:buAutoNum type="arabicPeriod"/>
            </a:pPr>
            <a:r>
              <a:rPr lang="en-US" dirty="0"/>
              <a:t>Supply a vector of patters to replace or change into.</a:t>
            </a:r>
          </a:p>
          <a:p>
            <a:pPr marL="342900" indent="-342900">
              <a:buAutoNum type="arabicPeriod"/>
            </a:pPr>
            <a:r>
              <a:rPr lang="en-US" dirty="0"/>
              <a:t>Specify the vector the lexicon and substitutions should be applied to.</a:t>
            </a:r>
          </a:p>
        </p:txBody>
      </p:sp>
      <p:sp>
        <p:nvSpPr>
          <p:cNvPr id="9" name="Rectangle 8"/>
          <p:cNvSpPr/>
          <p:nvPr/>
        </p:nvSpPr>
        <p:spPr>
          <a:xfrm>
            <a:off x="396240" y="4845621"/>
            <a:ext cx="8351520" cy="116955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Poor Man's Lemmatization</a:t>
            </a:r>
          </a:p>
          <a:p>
            <a:pPr defTabSz="45720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library(lexicon)</a:t>
            </a:r>
          </a:p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text$text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mgsub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hash_lemmas$token,hash_lemmas$lemma,text$text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00537" y="6006197"/>
            <a:ext cx="4714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i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Warning,: Not done in class because it takes a long time.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="" xmlns:a16="http://schemas.microsoft.com/office/drawing/2014/main" id="{70FFCC42-8F8D-4609-9B8A-7AC247FB6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2806568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 in </a:t>
            </a:r>
            <a:r>
              <a:rPr lang="en-US" sz="2800" dirty="0" smtClean="0"/>
              <a:t>this class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6877" y="2410048"/>
            <a:ext cx="4572000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function(x){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return NA when there is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y = NA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(x), error = function(e) e)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if not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if (!inherits(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'error'))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y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return(y)}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tryTolower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is poached to account for errors when making lowercase. 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="" xmlns:a16="http://schemas.microsoft.com/office/drawing/2014/main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6240" y="5050572"/>
            <a:ext cx="8351520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Base: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(basic)</a:t>
            </a:r>
          </a:p>
          <a:p>
            <a:pPr defTabSz="457200"/>
            <a:r>
              <a:rPr lang="en-US" dirty="0" err="1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str_to_lower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(wrapper)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(handles errors)</a:t>
            </a:r>
          </a:p>
        </p:txBody>
      </p:sp>
    </p:spTree>
    <p:extLst>
      <p:ext uri="{BB962C8B-B14F-4D97-AF65-F5344CB8AC3E}">
        <p14:creationId xmlns:p14="http://schemas.microsoft.com/office/powerpoint/2010/main" val="346595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 in this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2894" y="2296663"/>
            <a:ext cx="8269672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&lt;-function(corpus,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){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qdapRegex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rm_url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 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removePunctuation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stripWhitespace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removeNumbers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return(corpus)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  <a:endParaRPr lang="en-US" sz="14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="" xmlns:a16="http://schemas.microsoft.com/office/drawing/2014/main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cleanCorpus</a:t>
            </a:r>
            <a:r>
              <a:rPr lang="en-US" sz="18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en-US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conviennce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wrapper for basic cleaning operations</a:t>
            </a:r>
            <a:endParaRPr lang="en-US" sz="1800" kern="1200" dirty="0">
              <a:solidFill>
                <a:schemeClr val="bg1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7869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9816007-30FD-4AEB-A716-B9E15C36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A3FA6C-1D09-4C49-ABA1-9460C149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687A7C9-8C15-4FA8-8D46-F140BB5CC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1CDCF66D-06F3-4DE5-8326-51447DB50D0F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Meta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56676A5-BF38-41C1-B737-6C8B9463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4" y="2363760"/>
            <a:ext cx="8515350" cy="2853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BFF2EDE-E399-4E3D-BDB9-7FC1AE0C6051}"/>
              </a:ext>
            </a:extLst>
          </p:cNvPr>
          <p:cNvSpPr/>
          <p:nvPr/>
        </p:nvSpPr>
        <p:spPr>
          <a:xfrm rot="16200000">
            <a:off x="-145280" y="1563562"/>
            <a:ext cx="1178528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'$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A4576-E2B8-441C-93E1-874ADF803BAD}"/>
              </a:ext>
            </a:extLst>
          </p:cNvPr>
          <p:cNvSpPr/>
          <p:nvPr/>
        </p:nvSpPr>
        <p:spPr>
          <a:xfrm>
            <a:off x="651852" y="1937383"/>
            <a:ext cx="1928386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'$text'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5DD64AD-C5AF-4714-B275-BF4900BD4573}"/>
              </a:ext>
            </a:extLst>
          </p:cNvPr>
          <p:cNvSpPr/>
          <p:nvPr/>
        </p:nvSpPr>
        <p:spPr>
          <a:xfrm>
            <a:off x="2686050" y="1937383"/>
            <a:ext cx="6080254" cy="36933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META: $favorited, $created …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4172689-3AD2-4CAF-8B25-70CAC79D81F8}"/>
              </a:ext>
            </a:extLst>
          </p:cNvPr>
          <p:cNvSpPr txBox="1"/>
          <p:nvPr/>
        </p:nvSpPr>
        <p:spPr>
          <a:xfrm>
            <a:off x="461773" y="5433021"/>
            <a:ext cx="4525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ID is for organization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Text is the information we want to examine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Meta adds context to our observations.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9E31723E-642C-4FE0-93E6-687AA034ACB6}"/>
              </a:ext>
            </a:extLst>
          </p:cNvPr>
          <p:cNvCxnSpPr/>
          <p:nvPr/>
        </p:nvCxnSpPr>
        <p:spPr>
          <a:xfrm>
            <a:off x="290095" y="5433021"/>
            <a:ext cx="84762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141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80475" y="5602365"/>
            <a:ext cx="8351520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channel specific stop words such as “lol” and “</a:t>
            </a:r>
            <a:r>
              <a:rPr lang="en-US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smh</a:t>
            </a:r>
            <a:r>
              <a:rPr lang="en-US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for social media</a:t>
            </a:r>
            <a:endParaRPr lang="en-US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6786" y="2888928"/>
            <a:ext cx="776426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#Create custom stop words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english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 'lol',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smh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="" xmlns:a16="http://schemas.microsoft.com/office/drawing/2014/main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dirty="0">
                <a:solidFill>
                  <a:schemeClr val="bg1"/>
                </a:solidFill>
              </a:rPr>
              <a:t>” combines vectors of words to remove from the corpus</a:t>
            </a:r>
          </a:p>
        </p:txBody>
      </p:sp>
    </p:spTree>
    <p:extLst>
      <p:ext uri="{BB962C8B-B14F-4D97-AF65-F5344CB8AC3E}">
        <p14:creationId xmlns:p14="http://schemas.microsoft.com/office/powerpoint/2010/main" val="84101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9172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1060" y="2136339"/>
            <a:ext cx="8939156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Data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text&lt;-read.csv('coffee.csv', header=TRUE)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As of tm version 0.7-3 tabular was deprecated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names(text)[1]&lt;-'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#first 2 columns must be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&amp;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'text'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DataframeSource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(text))</a:t>
            </a:r>
          </a:p>
          <a:p>
            <a:pPr defTabSz="457200"/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="" xmlns:a16="http://schemas.microsoft.com/office/drawing/2014/main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Retaining meta data information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83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retain meta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8A47644-9F19-4B25-84F5-B327F446D94F}"/>
              </a:ext>
            </a:extLst>
          </p:cNvPr>
          <p:cNvSpPr/>
          <p:nvPr/>
        </p:nvSpPr>
        <p:spPr>
          <a:xfrm>
            <a:off x="365760" y="1495169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Meta information is data associated with the data you are analyzing.  These can add context and allow you to partition data in insightful ways.  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Timestamp (pre 9/11 Vs post 9/11)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Language (American Vs King’s English)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Author (Trump Vs Clinton)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Channel (Twitter Vs Legal Documents)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67E4B70-424A-40E7-B0A7-215351A5021F}"/>
              </a:ext>
            </a:extLst>
          </p:cNvPr>
          <p:cNvSpPr/>
          <p:nvPr/>
        </p:nvSpPr>
        <p:spPr>
          <a:xfrm>
            <a:off x="4660900" y="1495169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Content is simply the text (strings) you are analyzing.  These data points represent the information of interest you are looking to gain insights from.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97FF6F5-C500-48D1-B165-914FA3901653}"/>
              </a:ext>
            </a:extLst>
          </p:cNvPr>
          <p:cNvSpPr/>
          <p:nvPr/>
        </p:nvSpPr>
        <p:spPr>
          <a:xfrm>
            <a:off x="365760" y="1126166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What is Meta?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F9A8A49-E9D2-4C79-A5F2-3524D6918E00}"/>
              </a:ext>
            </a:extLst>
          </p:cNvPr>
          <p:cNvSpPr/>
          <p:nvPr/>
        </p:nvSpPr>
        <p:spPr>
          <a:xfrm>
            <a:off x="4660900" y="1126166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What is content?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CCC3125-0793-4764-A090-AAD0A322BE20}"/>
              </a:ext>
            </a:extLst>
          </p:cNvPr>
          <p:cNvSpPr/>
          <p:nvPr/>
        </p:nvSpPr>
        <p:spPr>
          <a:xfrm>
            <a:off x="365760" y="395801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0" lvl="1">
              <a:spcBef>
                <a:spcPts val="600"/>
              </a:spcBef>
              <a:buSzPct val="100000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9527BC1-8907-4E07-A42A-356F214BB629}"/>
              </a:ext>
            </a:extLst>
          </p:cNvPr>
          <p:cNvSpPr/>
          <p:nvPr/>
        </p:nvSpPr>
        <p:spPr>
          <a:xfrm>
            <a:off x="4660900" y="395801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0" lvl="1">
              <a:spcBef>
                <a:spcPts val="600"/>
              </a:spcBef>
              <a:buSzPct val="100000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9889756-F100-4C4C-ADAB-79A1BBE2D7E1}"/>
              </a:ext>
            </a:extLst>
          </p:cNvPr>
          <p:cNvSpPr/>
          <p:nvPr/>
        </p:nvSpPr>
        <p:spPr>
          <a:xfrm>
            <a:off x="365760" y="358901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Retaining/Extracting Meta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3814A6C-9653-47AC-BE5F-8C6874AD2F4F}"/>
              </a:ext>
            </a:extLst>
          </p:cNvPr>
          <p:cNvSpPr/>
          <p:nvPr/>
        </p:nvSpPr>
        <p:spPr>
          <a:xfrm>
            <a:off x="4660900" y="358901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Examining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During an analysis it may be helpful to examine both meta &amp; content information.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3832C80-F1EC-462C-A9EB-A46B35D0B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66"/>
          <a:stretch/>
        </p:blipFill>
        <p:spPr>
          <a:xfrm>
            <a:off x="506437" y="4020834"/>
            <a:ext cx="3898258" cy="1647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970F0D0-CCBC-4903-86EC-CED9F6F0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2379244"/>
            <a:ext cx="2152650" cy="771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30F1DE9-664F-4280-9BA3-F8866EDBF645}"/>
              </a:ext>
            </a:extLst>
          </p:cNvPr>
          <p:cNvSpPr txBox="1"/>
          <p:nvPr/>
        </p:nvSpPr>
        <p:spPr>
          <a:xfrm rot="21034220">
            <a:off x="2630756" y="4274314"/>
            <a:ext cx="175554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SINGLE BRACKET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0244010-36D8-413F-B67E-5D2FEB9AD522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1828800" y="4128379"/>
            <a:ext cx="1649474" cy="14843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2AC849E3-CF09-4430-9D69-8917F2563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12" y="4202594"/>
            <a:ext cx="2581275" cy="40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D799082-DB1A-4239-AE86-EEED16F9EE1E}"/>
              </a:ext>
            </a:extLst>
          </p:cNvPr>
          <p:cNvSpPr txBox="1"/>
          <p:nvPr/>
        </p:nvSpPr>
        <p:spPr>
          <a:xfrm rot="21034220">
            <a:off x="6653752" y="5101544"/>
            <a:ext cx="186454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DOUBLE BRACKET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F9CFA7E6-C8BB-4E75-9E42-9744DA6352ED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7045569" y="4465956"/>
            <a:ext cx="510203" cy="63808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5">
            <a:extLst>
              <a:ext uri="{FF2B5EF4-FFF2-40B4-BE49-F238E27FC236}">
                <a16:creationId xmlns="" xmlns:a16="http://schemas.microsoft.com/office/drawing/2014/main" id="{2D7AE5BF-4435-4AF1-9B58-583FD7A1F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61715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Words: TERM DOCUMENT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TDM </a:t>
            </a:r>
            <a:r>
              <a:rPr lang="en-US" sz="1200" b="1" dirty="0">
                <a:solidFill>
                  <a:schemeClr val="bg1"/>
                </a:solidFill>
              </a:rPr>
              <a:t>and change to a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270F226D-E0DE-45AD-821B-7663925F86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5177" y="2014661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E8506CF-AECA-4CC7-B5EC-4CA9F1E0F568}"/>
              </a:ext>
            </a:extLst>
          </p:cNvPr>
          <p:cNvSpPr/>
          <p:nvPr/>
        </p:nvSpPr>
        <p:spPr>
          <a:xfrm>
            <a:off x="2354580" y="1647280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</p:spTree>
    <p:extLst>
      <p:ext uri="{BB962C8B-B14F-4D97-AF65-F5344CB8AC3E}">
        <p14:creationId xmlns:p14="http://schemas.microsoft.com/office/powerpoint/2010/main" val="3532987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Words: </a:t>
            </a:r>
            <a:r>
              <a:rPr lang="en-US" dirty="0" smtClean="0"/>
              <a:t>DOCUMENT TERM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FC3AE280-ABA7-4970-8744-D0E24542C3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15272" y="1945464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8FFC286-E215-43A9-B51D-20E465668F33}"/>
              </a:ext>
            </a:extLst>
          </p:cNvPr>
          <p:cNvSpPr/>
          <p:nvPr/>
        </p:nvSpPr>
        <p:spPr>
          <a:xfrm>
            <a:off x="2815272" y="1565233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DTM and </a:t>
            </a:r>
            <a:r>
              <a:rPr lang="en-US" sz="1200" b="1" dirty="0">
                <a:solidFill>
                  <a:schemeClr val="bg1"/>
                </a:solidFill>
              </a:rPr>
              <a:t>change to a matrix</a:t>
            </a:r>
          </a:p>
        </p:txBody>
      </p:sp>
    </p:spTree>
    <p:extLst>
      <p:ext uri="{BB962C8B-B14F-4D97-AF65-F5344CB8AC3E}">
        <p14:creationId xmlns:p14="http://schemas.microsoft.com/office/powerpoint/2010/main" val="298920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Let’s practice! Open </a:t>
            </a:r>
            <a:r>
              <a:rPr lang="en-US" sz="2800" dirty="0" err="1" smtClean="0"/>
              <a:t>E_text_organization.R</a:t>
            </a:r>
            <a:endParaRPr lang="en-US" sz="2800" dirty="0"/>
          </a:p>
        </p:txBody>
      </p:sp>
      <p:sp>
        <p:nvSpPr>
          <p:cNvPr id="6" name="Date Placeholder 1">
            <a:extLst>
              <a:ext uri="{FF2B5EF4-FFF2-40B4-BE49-F238E27FC236}">
                <a16:creationId xmlns=""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=""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="" xmlns:a16="http://schemas.microsoft.com/office/drawing/2014/main" id="{DBB2B3EF-AB58-48CF-9BD0-D8993F5AF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DTM/ </a:t>
            </a:r>
            <a:r>
              <a:rPr lang="en-US" sz="1200" b="1" dirty="0">
                <a:solidFill>
                  <a:schemeClr val="bg1"/>
                </a:solidFill>
              </a:rPr>
              <a:t>and change to a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345" y="1876097"/>
            <a:ext cx="89073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Why are these matrices sparse?  What do they represent?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 Document Term Matrix what is each row?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 Term Document Matrix what is each 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0799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Once cleaned, let’s get word frequencies.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=""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=""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="" xmlns:a16="http://schemas.microsoft.com/office/drawing/2014/main" id="{86C9C44B-67F3-4E36-8102-211D5F3F934C}"/>
              </a:ext>
            </a:extLst>
          </p:cNvPr>
          <p:cNvSpPr/>
          <p:nvPr/>
        </p:nvSpPr>
        <p:spPr>
          <a:xfrm rot="5400000">
            <a:off x="4721064" y="3544383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88D87AD9-BE81-4811-80B4-0B3567211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F8D361A6-416C-4887-85FD-E5397746D6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5760" y="2818949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1845DF9-B1E1-4118-B900-F9A126E097C7}"/>
              </a:ext>
            </a:extLst>
          </p:cNvPr>
          <p:cNvSpPr/>
          <p:nvPr/>
        </p:nvSpPr>
        <p:spPr>
          <a:xfrm>
            <a:off x="365758" y="2451568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="" xmlns:a16="http://schemas.microsoft.com/office/drawing/2014/main" id="{5E1BA8C0-D712-4C50-880C-42F6FF79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237144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about a DTM?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=""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=""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???????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beerDTMm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="" xmlns:a16="http://schemas.microsoft.com/office/drawing/2014/main" id="{86C9C44B-67F3-4E36-8102-211D5F3F934C}"/>
              </a:ext>
            </a:extLst>
          </p:cNvPr>
          <p:cNvSpPr/>
          <p:nvPr/>
        </p:nvSpPr>
        <p:spPr>
          <a:xfrm rot="5400000">
            <a:off x="4382414" y="3552522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88D87AD9-BE81-4811-80B4-0B3567211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65284A7-C729-4E1C-B51B-D449ADBE7276}"/>
              </a:ext>
            </a:extLst>
          </p:cNvPr>
          <p:cNvSpPr/>
          <p:nvPr/>
        </p:nvSpPr>
        <p:spPr>
          <a:xfrm>
            <a:off x="365758" y="5710397"/>
            <a:ext cx="7653397" cy="35394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</a:rPr>
              <a:t>Can anyone think of how you could get a DTM to be a WFM?  </a:t>
            </a:r>
          </a:p>
        </p:txBody>
      </p:sp>
    </p:spTree>
    <p:extLst>
      <p:ext uri="{BB962C8B-B14F-4D97-AF65-F5344CB8AC3E}">
        <p14:creationId xmlns:p14="http://schemas.microsoft.com/office/powerpoint/2010/main" val="3078057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145429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Lab/Homework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7709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15Min : Clean and create a DTM &amp; TDM for one of the other tweet CSVs: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 Finale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Coffee_May19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15Min: Review Chapter 2 &amp; today’s scripts</a:t>
            </a:r>
            <a:r>
              <a:rPr lang="en-US" i="1" dirty="0" smtClean="0"/>
              <a:t>: Come with questions in the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30Min: Read Chapter 3 of Text Mining in Practice w/R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5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="" xmlns:a16="http://schemas.microsoft.com/office/drawing/2014/main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33357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5/21/2019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=""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5/21/2019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=""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 smtClean="0"/>
              <a:t>Where can NLP &amp; Text Mining be used? </a:t>
            </a:r>
            <a:br>
              <a:rPr lang="en-US" sz="2800" dirty="0" smtClean="0"/>
            </a:br>
            <a:r>
              <a:rPr lang="en-US" sz="2800" dirty="0" smtClean="0"/>
              <a:t>Anywhere there are documents!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57" y="1187587"/>
            <a:ext cx="6704286" cy="448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="" xmlns:a16="http://schemas.microsoft.com/office/drawing/2014/main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8C01504-6A73-4FF5-BD57-4D86E3708177}"/>
              </a:ext>
            </a:extLst>
          </p:cNvPr>
          <p:cNvCxnSpPr/>
          <p:nvPr/>
        </p:nvCxnSpPr>
        <p:spPr>
          <a:xfrm>
            <a:off x="247880" y="1648122"/>
            <a:ext cx="858489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08CA05E2-2944-491F-A12C-B00C4C8F0CCB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="" xmlns:a16="http://schemas.microsoft.com/office/drawing/2014/main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="" xmlns:a16="http://schemas.microsoft.com/office/drawing/2014/main" id="{EEE4708E-646A-4323-89F9-060D6F2B77A5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="" xmlns:a16="http://schemas.microsoft.com/office/drawing/2014/main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5/21/2019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="" xmlns:a16="http://schemas.microsoft.com/office/drawing/2014/main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="" xmlns:a16="http://schemas.microsoft.com/office/drawing/2014/main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5285</TotalTime>
  <Words>2765</Words>
  <Application>Microsoft Office PowerPoint</Application>
  <PresentationFormat>On-screen Show (4:3)</PresentationFormat>
  <Paragraphs>795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GSERM: Text Mining &amp; NLP TM Basics</vt:lpstr>
      <vt:lpstr>Agenda – all times are suggested</vt:lpstr>
      <vt:lpstr>Mo’ Packages Mo’ Problems</vt:lpstr>
      <vt:lpstr>Shameless Plug #1</vt:lpstr>
      <vt:lpstr>Shameless Plug #2</vt:lpstr>
      <vt:lpstr>What is Text Mining?</vt:lpstr>
      <vt:lpstr>What is Text Mining?</vt:lpstr>
      <vt:lpstr>Where can NLP &amp; Text Mining be used?  Anywhere there are documents!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  <vt:lpstr>Warning: Twitter Profanity</vt:lpstr>
      <vt:lpstr>Basic String Searching</vt:lpstr>
      <vt:lpstr>Coffee!!</vt:lpstr>
      <vt:lpstr>What about misspelling?</vt:lpstr>
      <vt:lpstr>R packages to deal with misspelling</vt:lpstr>
      <vt:lpstr>R packages to deal with misspelling</vt:lpstr>
      <vt:lpstr>R packages to deal with misspelling</vt:lpstr>
      <vt:lpstr>Too much coffee!</vt:lpstr>
      <vt:lpstr>Agenda – all times are suggested</vt:lpstr>
      <vt:lpstr>Remember This?</vt:lpstr>
      <vt:lpstr>R for Cleaning Steps</vt:lpstr>
      <vt:lpstr>Bag of Words Text Mining</vt:lpstr>
      <vt:lpstr>Library TM Functions</vt:lpstr>
      <vt:lpstr>Library TM Functions</vt:lpstr>
      <vt:lpstr>Library qdap Functions</vt:lpstr>
      <vt:lpstr>Poor Man’s Lemmatization (more to come later)</vt:lpstr>
      <vt:lpstr>Custom Functions in this class</vt:lpstr>
      <vt:lpstr>Custom Functions in this class</vt:lpstr>
      <vt:lpstr>PowerPoint Presentation</vt:lpstr>
      <vt:lpstr>Nuances &amp; Inputs for Setting Up a TM Project</vt:lpstr>
      <vt:lpstr>Nuances &amp; Inputs for Setting Up a TM Project</vt:lpstr>
      <vt:lpstr>How do you retain meta information?</vt:lpstr>
      <vt:lpstr>Bag of Words: TERM DOCUMENT MATRIX</vt:lpstr>
      <vt:lpstr>Bag of Words: DOCUMENT TERM MATRIX</vt:lpstr>
      <vt:lpstr>PowerPoint Presentation</vt:lpstr>
      <vt:lpstr>PowerPoint Presentation</vt:lpstr>
      <vt:lpstr>PowerPoint Presentation</vt:lpstr>
      <vt:lpstr>Agenda – all times are suggested</vt:lpstr>
      <vt:lpstr>Lab/Homework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280</cp:revision>
  <dcterms:created xsi:type="dcterms:W3CDTF">2018-05-23T17:24:59Z</dcterms:created>
  <dcterms:modified xsi:type="dcterms:W3CDTF">2019-05-22T02:28:37Z</dcterms:modified>
</cp:coreProperties>
</file>